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13"/>
  </p:handoutMasterIdLst>
  <p:sldIdLst>
    <p:sldId id="256" r:id="rId2"/>
    <p:sldId id="257" r:id="rId3"/>
    <p:sldId id="260" r:id="rId4"/>
    <p:sldId id="261" r:id="rId5"/>
    <p:sldId id="259" r:id="rId6"/>
    <p:sldId id="262" r:id="rId7"/>
    <p:sldId id="263" r:id="rId8"/>
    <p:sldId id="264" r:id="rId9"/>
    <p:sldId id="265" r:id="rId10"/>
    <p:sldId id="258" r:id="rId11"/>
    <p:sldId id="26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98" autoAdjust="0"/>
    <p:restoredTop sz="94660"/>
  </p:normalViewPr>
  <p:slideViewPr>
    <p:cSldViewPr snapToGrid="0">
      <p:cViewPr varScale="1">
        <p:scale>
          <a:sx n="78" d="100"/>
          <a:sy n="78" d="100"/>
        </p:scale>
        <p:origin x="126" y="77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18DDCE3-B6BD-470F-A82B-946BAFC7D0CE}" type="datetimeFigureOut">
              <a:rPr lang="en-US" smtClean="0"/>
              <a:t>8/23/2018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E0A2813-027B-4AC9-A85F-9ECD50B47D72}" type="slidenum">
              <a:rPr lang="en-US" smtClean="0"/>
              <a:t>‹#›</a:t>
            </a:fld>
            <a:endParaRPr lang="en-US"/>
          </a:p>
        </p:txBody>
      </p:sp>
    </p:spTree>
    <p:extLst>
      <p:ext uri="{BB962C8B-B14F-4D97-AF65-F5344CB8AC3E}">
        <p14:creationId xmlns:p14="http://schemas.microsoft.com/office/powerpoint/2010/main" val="341480489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smtClean="0"/>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ADA55C5-69A7-44D0-9D8D-B82348B35E92}" type="datetimeFigureOut">
              <a:rPr lang="en-US" smtClean="0"/>
              <a:t>8/23/2018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0BFA124A-0736-47D6-B958-19EFA86AF1C5}" type="slidenum">
              <a:rPr lang="en-US" smtClean="0"/>
              <a:t>‹#›</a:t>
            </a:fld>
            <a:endParaRPr lang="en-US"/>
          </a:p>
        </p:txBody>
      </p:sp>
    </p:spTree>
    <p:extLst>
      <p:ext uri="{BB962C8B-B14F-4D97-AF65-F5344CB8AC3E}">
        <p14:creationId xmlns:p14="http://schemas.microsoft.com/office/powerpoint/2010/main" val="41920208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ADA55C5-69A7-44D0-9D8D-B82348B35E92}" type="datetimeFigureOut">
              <a:rPr lang="en-US" smtClean="0"/>
              <a:t>8/23/2018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FA124A-0736-47D6-B958-19EFA86AF1C5}" type="slidenum">
              <a:rPr lang="en-US" smtClean="0"/>
              <a:t>‹#›</a:t>
            </a:fld>
            <a:endParaRPr lang="en-US"/>
          </a:p>
        </p:txBody>
      </p:sp>
    </p:spTree>
    <p:extLst>
      <p:ext uri="{BB962C8B-B14F-4D97-AF65-F5344CB8AC3E}">
        <p14:creationId xmlns:p14="http://schemas.microsoft.com/office/powerpoint/2010/main" val="26164988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ADA55C5-69A7-44D0-9D8D-B82348B35E92}" type="datetimeFigureOut">
              <a:rPr lang="en-US" smtClean="0"/>
              <a:t>8/23/2018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FA124A-0736-47D6-B958-19EFA86AF1C5}" type="slidenum">
              <a:rPr lang="en-US" smtClean="0"/>
              <a:t>‹#›</a:t>
            </a:fld>
            <a:endParaRPr lang="en-US"/>
          </a:p>
        </p:txBody>
      </p:sp>
    </p:spTree>
    <p:extLst>
      <p:ext uri="{BB962C8B-B14F-4D97-AF65-F5344CB8AC3E}">
        <p14:creationId xmlns:p14="http://schemas.microsoft.com/office/powerpoint/2010/main" val="1046171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ADA55C5-69A7-44D0-9D8D-B82348B35E92}" type="datetimeFigureOut">
              <a:rPr lang="en-US" smtClean="0"/>
              <a:t>8/23/2018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FA124A-0736-47D6-B958-19EFA86AF1C5}" type="slidenum">
              <a:rPr lang="en-US" smtClean="0"/>
              <a:t>‹#›</a:t>
            </a:fld>
            <a:endParaRPr lang="en-US"/>
          </a:p>
        </p:txBody>
      </p:sp>
    </p:spTree>
    <p:extLst>
      <p:ext uri="{BB962C8B-B14F-4D97-AF65-F5344CB8AC3E}">
        <p14:creationId xmlns:p14="http://schemas.microsoft.com/office/powerpoint/2010/main" val="22424802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smtClean="0"/>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7ADA55C5-69A7-44D0-9D8D-B82348B35E92}" type="datetimeFigureOut">
              <a:rPr lang="en-US" smtClean="0"/>
              <a:t>8/23/2018</a:t>
            </a:fld>
            <a:endParaRPr lang="en-US"/>
          </a:p>
        </p:txBody>
      </p:sp>
      <p:sp>
        <p:nvSpPr>
          <p:cNvPr id="5" name="Footer Placeholder 4"/>
          <p:cNvSpPr>
            <a:spLocks noGrp="1"/>
          </p:cNvSpPr>
          <p:nvPr>
            <p:ph type="ftr" sz="quarter" idx="11"/>
          </p:nvPr>
        </p:nvSpPr>
        <p:spPr>
          <a:xfrm>
            <a:off x="2182708" y="6272784"/>
            <a:ext cx="6327648" cy="365125"/>
          </a:xfrm>
        </p:spPr>
        <p:txBody>
          <a:bodyPr/>
          <a:lstStyle/>
          <a:p>
            <a:endParaRPr lang="en-U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0BFA124A-0736-47D6-B958-19EFA86AF1C5}" type="slidenum">
              <a:rPr lang="en-US" smtClean="0"/>
              <a:t>‹#›</a:t>
            </a:fld>
            <a:endParaRPr lang="en-US"/>
          </a:p>
        </p:txBody>
      </p:sp>
    </p:spTree>
    <p:extLst>
      <p:ext uri="{BB962C8B-B14F-4D97-AF65-F5344CB8AC3E}">
        <p14:creationId xmlns:p14="http://schemas.microsoft.com/office/powerpoint/2010/main" val="2735941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ADA55C5-69A7-44D0-9D8D-B82348B35E92}" type="datetimeFigureOut">
              <a:rPr lang="en-US" smtClean="0"/>
              <a:t>8/23/2018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FA124A-0736-47D6-B958-19EFA86AF1C5}" type="slidenum">
              <a:rPr lang="en-US" smtClean="0"/>
              <a:t>‹#›</a:t>
            </a:fld>
            <a:endParaRPr lang="en-US"/>
          </a:p>
        </p:txBody>
      </p:sp>
    </p:spTree>
    <p:extLst>
      <p:ext uri="{BB962C8B-B14F-4D97-AF65-F5344CB8AC3E}">
        <p14:creationId xmlns:p14="http://schemas.microsoft.com/office/powerpoint/2010/main" val="165371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ADA55C5-69A7-44D0-9D8D-B82348B35E92}" type="datetimeFigureOut">
              <a:rPr lang="en-US" smtClean="0"/>
              <a:t>8/23/2018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BFA124A-0736-47D6-B958-19EFA86AF1C5}" type="slidenum">
              <a:rPr lang="en-US" smtClean="0"/>
              <a:t>‹#›</a:t>
            </a:fld>
            <a:endParaRPr lang="en-US"/>
          </a:p>
        </p:txBody>
      </p:sp>
    </p:spTree>
    <p:extLst>
      <p:ext uri="{BB962C8B-B14F-4D97-AF65-F5344CB8AC3E}">
        <p14:creationId xmlns:p14="http://schemas.microsoft.com/office/powerpoint/2010/main" val="33583532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ADA55C5-69A7-44D0-9D8D-B82348B35E92}" type="datetimeFigureOut">
              <a:rPr lang="en-US" smtClean="0"/>
              <a:t>8/23/2018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BFA124A-0736-47D6-B958-19EFA86AF1C5}" type="slidenum">
              <a:rPr lang="en-US" smtClean="0"/>
              <a:t>‹#›</a:t>
            </a:fld>
            <a:endParaRPr lang="en-US"/>
          </a:p>
        </p:txBody>
      </p:sp>
    </p:spTree>
    <p:extLst>
      <p:ext uri="{BB962C8B-B14F-4D97-AF65-F5344CB8AC3E}">
        <p14:creationId xmlns:p14="http://schemas.microsoft.com/office/powerpoint/2010/main" val="28100249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DA55C5-69A7-44D0-9D8D-B82348B35E92}" type="datetimeFigureOut">
              <a:rPr lang="en-US" smtClean="0"/>
              <a:t>8/23/2018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BFA124A-0736-47D6-B958-19EFA86AF1C5}" type="slidenum">
              <a:rPr lang="en-US" smtClean="0"/>
              <a:t>‹#›</a:t>
            </a:fld>
            <a:endParaRPr lang="en-US"/>
          </a:p>
        </p:txBody>
      </p:sp>
    </p:spTree>
    <p:extLst>
      <p:ext uri="{BB962C8B-B14F-4D97-AF65-F5344CB8AC3E}">
        <p14:creationId xmlns:p14="http://schemas.microsoft.com/office/powerpoint/2010/main" val="17084418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DA55C5-69A7-44D0-9D8D-B82348B35E92}" type="datetimeFigureOut">
              <a:rPr lang="en-US" smtClean="0"/>
              <a:t>8/23/2018</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0BFA124A-0736-47D6-B958-19EFA86AF1C5}" type="slidenum">
              <a:rPr lang="en-US" smtClean="0"/>
              <a:t>‹#›</a:t>
            </a:fld>
            <a:endParaRPr lang="en-US"/>
          </a:p>
        </p:txBody>
      </p:sp>
    </p:spTree>
    <p:extLst>
      <p:ext uri="{BB962C8B-B14F-4D97-AF65-F5344CB8AC3E}">
        <p14:creationId xmlns:p14="http://schemas.microsoft.com/office/powerpoint/2010/main" val="22927846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DA55C5-69A7-44D0-9D8D-B82348B35E92}" type="datetimeFigureOut">
              <a:rPr lang="en-US" smtClean="0"/>
              <a:t>8/23/2018</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0BFA124A-0736-47D6-B958-19EFA86AF1C5}" type="slidenum">
              <a:rPr lang="en-US" smtClean="0"/>
              <a:t>‹#›</a:t>
            </a:fld>
            <a:endParaRPr lang="en-US"/>
          </a:p>
        </p:txBody>
      </p:sp>
    </p:spTree>
    <p:extLst>
      <p:ext uri="{BB962C8B-B14F-4D97-AF65-F5344CB8AC3E}">
        <p14:creationId xmlns:p14="http://schemas.microsoft.com/office/powerpoint/2010/main" val="34954302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7ADA55C5-69A7-44D0-9D8D-B82348B35E92}" type="datetimeFigureOut">
              <a:rPr lang="en-US" smtClean="0"/>
              <a:t>8/23/2018</a:t>
            </a:fld>
            <a:endParaRPr lang="en-U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0BFA124A-0736-47D6-B958-19EFA86AF1C5}" type="slidenum">
              <a:rPr lang="en-US" smtClean="0"/>
              <a:t>‹#›</a:t>
            </a:fld>
            <a:endParaRPr lang="en-US"/>
          </a:p>
        </p:txBody>
      </p:sp>
    </p:spTree>
    <p:extLst>
      <p:ext uri="{BB962C8B-B14F-4D97-AF65-F5344CB8AC3E}">
        <p14:creationId xmlns:p14="http://schemas.microsoft.com/office/powerpoint/2010/main" val="21546634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5333" y="2527830"/>
            <a:ext cx="9144000" cy="1078970"/>
          </a:xfrm>
        </p:spPr>
        <p:txBody>
          <a:bodyPr/>
          <a:lstStyle/>
          <a:p>
            <a:r>
              <a:rPr lang="en-US" dirty="0" smtClean="0"/>
              <a:t>5215 Fire Warden Training</a:t>
            </a:r>
            <a:endParaRPr lang="en-US"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2806" t="29119" r="12165" b="26341"/>
          <a:stretch/>
        </p:blipFill>
        <p:spPr>
          <a:xfrm>
            <a:off x="1701340" y="4835656"/>
            <a:ext cx="3454400" cy="915268"/>
          </a:xfrm>
          <a:prstGeom prst="rect">
            <a:avLst/>
          </a:prstGeo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b="26935"/>
          <a:stretch/>
        </p:blipFill>
        <p:spPr>
          <a:xfrm>
            <a:off x="5671747" y="3168914"/>
            <a:ext cx="6384786" cy="3333485"/>
          </a:xfrm>
          <a:prstGeom prst="rect">
            <a:avLst/>
          </a:prstGeom>
        </p:spPr>
      </p:pic>
    </p:spTree>
    <p:extLst>
      <p:ext uri="{BB962C8B-B14F-4D97-AF65-F5344CB8AC3E}">
        <p14:creationId xmlns:p14="http://schemas.microsoft.com/office/powerpoint/2010/main" val="4017159922"/>
      </p:ext>
    </p:extLst>
  </p:cSld>
  <p:clrMapOvr>
    <a:masterClrMapping/>
  </p:clrMapOvr>
  <p:transition spd="med">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Phone Numbers</a:t>
            </a:r>
            <a:endParaRPr lang="en-US" dirty="0"/>
          </a:p>
        </p:txBody>
      </p:sp>
      <p:sp>
        <p:nvSpPr>
          <p:cNvPr id="3" name="Content Placeholder 2"/>
          <p:cNvSpPr>
            <a:spLocks noGrp="1"/>
          </p:cNvSpPr>
          <p:nvPr>
            <p:ph idx="1"/>
          </p:nvPr>
        </p:nvSpPr>
        <p:spPr/>
        <p:txBody>
          <a:bodyPr/>
          <a:lstStyle/>
          <a:p>
            <a:r>
              <a:rPr lang="en-US" dirty="0" smtClean="0"/>
              <a:t>Please save these phone numbers in the event of an emergency: </a:t>
            </a:r>
          </a:p>
          <a:p>
            <a:pPr lvl="1"/>
            <a:r>
              <a:rPr lang="en-US" dirty="0" smtClean="0"/>
              <a:t>Building Management: </a:t>
            </a:r>
            <a:r>
              <a:rPr lang="en-US" dirty="0" smtClean="0">
                <a:solidFill>
                  <a:srgbClr val="FF0000"/>
                </a:solidFill>
              </a:rPr>
              <a:t>847-423-2300</a:t>
            </a:r>
            <a:r>
              <a:rPr lang="en-US" dirty="0" smtClean="0"/>
              <a:t> (24/7)</a:t>
            </a:r>
          </a:p>
          <a:p>
            <a:pPr lvl="1"/>
            <a:r>
              <a:rPr lang="en-US" dirty="0" smtClean="0"/>
              <a:t>Building Engineer: </a:t>
            </a:r>
            <a:r>
              <a:rPr lang="en-US" dirty="0" smtClean="0">
                <a:solidFill>
                  <a:srgbClr val="FF0000"/>
                </a:solidFill>
              </a:rPr>
              <a:t>847-423-4202</a:t>
            </a:r>
            <a:r>
              <a:rPr lang="en-US" dirty="0" smtClean="0"/>
              <a:t> (Mon-Friday 7am – 3pm)</a:t>
            </a:r>
          </a:p>
          <a:p>
            <a:pPr lvl="1"/>
            <a:r>
              <a:rPr lang="en-US" dirty="0" smtClean="0"/>
              <a:t>Skokie Fire Department Non-Emergency: </a:t>
            </a:r>
            <a:r>
              <a:rPr lang="en-US" dirty="0" smtClean="0">
                <a:solidFill>
                  <a:srgbClr val="FF0000"/>
                </a:solidFill>
              </a:rPr>
              <a:t>847-982-5320</a:t>
            </a:r>
          </a:p>
          <a:p>
            <a:pPr lvl="1"/>
            <a:r>
              <a:rPr lang="en-US" dirty="0" smtClean="0"/>
              <a:t>Skokie Police Department, Non-Emergency: </a:t>
            </a:r>
            <a:r>
              <a:rPr lang="en-US" dirty="0" smtClean="0">
                <a:solidFill>
                  <a:srgbClr val="FF0000"/>
                </a:solidFill>
              </a:rPr>
              <a:t>847-982-5900</a:t>
            </a:r>
          </a:p>
          <a:p>
            <a:pPr lvl="1"/>
            <a:r>
              <a:rPr lang="en-US" dirty="0" smtClean="0"/>
              <a:t>Skokie Hospital: </a:t>
            </a:r>
            <a:r>
              <a:rPr lang="en-US" dirty="0" smtClean="0">
                <a:solidFill>
                  <a:srgbClr val="FF0000"/>
                </a:solidFill>
              </a:rPr>
              <a:t>847-677-9600 </a:t>
            </a:r>
            <a:r>
              <a:rPr lang="en-US" dirty="0" smtClean="0"/>
              <a:t>/ Emergency Room: </a:t>
            </a:r>
            <a:r>
              <a:rPr lang="en-US" dirty="0" smtClean="0">
                <a:solidFill>
                  <a:srgbClr val="FF0000"/>
                </a:solidFill>
              </a:rPr>
              <a:t>847-933-6950</a:t>
            </a:r>
          </a:p>
          <a:p>
            <a:pPr lvl="1"/>
            <a:r>
              <a:rPr lang="en-US" dirty="0" smtClean="0"/>
              <a:t>Fire Department: </a:t>
            </a:r>
            <a:r>
              <a:rPr lang="en-US" b="1" dirty="0" smtClean="0">
                <a:solidFill>
                  <a:srgbClr val="FF0000"/>
                </a:solidFill>
              </a:rPr>
              <a:t>911</a:t>
            </a:r>
            <a:endParaRPr lang="en-US" b="1" dirty="0">
              <a:solidFill>
                <a:srgbClr val="FF000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45379" y="3225113"/>
            <a:ext cx="2472896" cy="2472896"/>
          </a:xfrm>
          <a:prstGeom prst="rect">
            <a:avLst/>
          </a:prstGeom>
        </p:spPr>
      </p:pic>
    </p:spTree>
    <p:extLst>
      <p:ext uri="{BB962C8B-B14F-4D97-AF65-F5344CB8AC3E}">
        <p14:creationId xmlns:p14="http://schemas.microsoft.com/office/powerpoint/2010/main" val="2678058102"/>
      </p:ext>
    </p:extLst>
  </p:cSld>
  <p:clrMapOvr>
    <a:masterClrMapping/>
  </p:clrMapOvr>
  <p:transition spd="med">
    <p:pul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8788" y="2197056"/>
            <a:ext cx="7740520" cy="3647689"/>
          </a:xfrm>
          <a:prstGeom prst="rect">
            <a:avLst/>
          </a:prstGeom>
        </p:spPr>
      </p:pic>
    </p:spTree>
    <p:extLst>
      <p:ext uri="{BB962C8B-B14F-4D97-AF65-F5344CB8AC3E}">
        <p14:creationId xmlns:p14="http://schemas.microsoft.com/office/powerpoint/2010/main" val="2405123921"/>
      </p:ext>
    </p:extLst>
  </p:cSld>
  <p:clrMapOvr>
    <a:masterClrMapping/>
  </p:clrMapOvr>
  <p:transition spd="med">
    <p:pul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512064"/>
            <a:ext cx="10058400" cy="1609344"/>
          </a:xfrm>
        </p:spPr>
        <p:txBody>
          <a:bodyPr/>
          <a:lstStyle/>
          <a:p>
            <a:r>
              <a:rPr lang="en-US" dirty="0" smtClean="0"/>
              <a:t>Fire Warden Training Topics:</a:t>
            </a:r>
            <a:endParaRPr lang="en-US" dirty="0"/>
          </a:p>
        </p:txBody>
      </p:sp>
      <p:sp>
        <p:nvSpPr>
          <p:cNvPr id="3" name="Content Placeholder 2"/>
          <p:cNvSpPr>
            <a:spLocks noGrp="1"/>
          </p:cNvSpPr>
          <p:nvPr>
            <p:ph idx="1"/>
          </p:nvPr>
        </p:nvSpPr>
        <p:spPr/>
        <p:txBody>
          <a:bodyPr/>
          <a:lstStyle/>
          <a:p>
            <a:r>
              <a:rPr lang="en-US" dirty="0" smtClean="0"/>
              <a:t>Importance of Fire Safety Training</a:t>
            </a:r>
          </a:p>
          <a:p>
            <a:r>
              <a:rPr lang="en-US" dirty="0" smtClean="0"/>
              <a:t>Building Safety Features</a:t>
            </a:r>
          </a:p>
          <a:p>
            <a:r>
              <a:rPr lang="en-US" dirty="0" smtClean="0"/>
              <a:t>Duties and Responsibilities</a:t>
            </a:r>
          </a:p>
          <a:p>
            <a:r>
              <a:rPr lang="en-US" dirty="0" smtClean="0"/>
              <a:t>Evacuation Procedures</a:t>
            </a:r>
          </a:p>
          <a:p>
            <a:r>
              <a:rPr lang="en-US" dirty="0" smtClean="0"/>
              <a:t>Handicap Evacuation</a:t>
            </a:r>
          </a:p>
          <a:p>
            <a:r>
              <a:rPr lang="en-US" dirty="0" smtClean="0"/>
              <a:t>Post-Evacuation and Re-Entry</a:t>
            </a:r>
          </a:p>
          <a:p>
            <a:r>
              <a:rPr lang="en-US" dirty="0" smtClean="0"/>
              <a:t>Equipment/Vests</a:t>
            </a:r>
          </a:p>
          <a:p>
            <a:r>
              <a:rPr lang="en-US" dirty="0" smtClean="0"/>
              <a:t>Phone Numbers</a:t>
            </a:r>
          </a:p>
          <a:p>
            <a:pPr marL="0" indent="0">
              <a:buNone/>
            </a:pPr>
            <a:endParaRPr lang="en-US" dirty="0" smtClean="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01674" y="2435171"/>
            <a:ext cx="2524477" cy="2591162"/>
          </a:xfrm>
          <a:prstGeom prst="rect">
            <a:avLst/>
          </a:prstGeom>
        </p:spPr>
      </p:pic>
    </p:spTree>
    <p:extLst>
      <p:ext uri="{BB962C8B-B14F-4D97-AF65-F5344CB8AC3E}">
        <p14:creationId xmlns:p14="http://schemas.microsoft.com/office/powerpoint/2010/main" val="1002992889"/>
      </p:ext>
    </p:extLst>
  </p:cSld>
  <p:clrMapOvr>
    <a:masterClrMapping/>
  </p:clrMapOvr>
  <p:transition spd="med">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Importance of Fire Safety Training</a:t>
            </a:r>
            <a:endParaRPr lang="en-US" dirty="0"/>
          </a:p>
        </p:txBody>
      </p:sp>
      <p:sp>
        <p:nvSpPr>
          <p:cNvPr id="3" name="Content Placeholder 2"/>
          <p:cNvSpPr>
            <a:spLocks noGrp="1"/>
          </p:cNvSpPr>
          <p:nvPr>
            <p:ph idx="1"/>
          </p:nvPr>
        </p:nvSpPr>
        <p:spPr/>
        <p:txBody>
          <a:bodyPr/>
          <a:lstStyle/>
          <a:p>
            <a:r>
              <a:rPr lang="en-US" dirty="0" smtClean="0"/>
              <a:t>In the event of an emergency, the most important goal is to keep all employees calm to assist in an organized and successful evacuation of the building. </a:t>
            </a:r>
          </a:p>
          <a:p>
            <a:r>
              <a:rPr lang="en-US" dirty="0" smtClean="0"/>
              <a:t>To do so, we need leaders who are prepared and knowledgeable on the evacuation procedures and safety features of the building. </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62699" y="3225113"/>
            <a:ext cx="3805718" cy="3385751"/>
          </a:xfrm>
          <a:prstGeom prst="rect">
            <a:avLst/>
          </a:prstGeom>
        </p:spPr>
      </p:pic>
    </p:spTree>
    <p:extLst>
      <p:ext uri="{BB962C8B-B14F-4D97-AF65-F5344CB8AC3E}">
        <p14:creationId xmlns:p14="http://schemas.microsoft.com/office/powerpoint/2010/main" val="1992697134"/>
      </p:ext>
    </p:extLst>
  </p:cSld>
  <p:clrMapOvr>
    <a:masterClrMapping/>
  </p:clrMapOvr>
  <p:transition spd="med">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safety Features</a:t>
            </a:r>
            <a:endParaRPr lang="en-US" dirty="0"/>
          </a:p>
        </p:txBody>
      </p:sp>
      <p:sp>
        <p:nvSpPr>
          <p:cNvPr id="3" name="Content Placeholder 2"/>
          <p:cNvSpPr>
            <a:spLocks noGrp="1"/>
          </p:cNvSpPr>
          <p:nvPr>
            <p:ph idx="1"/>
          </p:nvPr>
        </p:nvSpPr>
        <p:spPr>
          <a:xfrm>
            <a:off x="1069848" y="2121408"/>
            <a:ext cx="5432552" cy="4050792"/>
          </a:xfrm>
        </p:spPr>
        <p:txBody>
          <a:bodyPr/>
          <a:lstStyle/>
          <a:p>
            <a:r>
              <a:rPr lang="en-US" dirty="0" smtClean="0"/>
              <a:t>Automatic fire sprinklers</a:t>
            </a:r>
          </a:p>
          <a:p>
            <a:pPr lvl="1"/>
            <a:r>
              <a:rPr lang="en-US" dirty="0" smtClean="0"/>
              <a:t>Activate when exposed to heat (165 degrees)</a:t>
            </a:r>
          </a:p>
          <a:p>
            <a:pPr lvl="1"/>
            <a:r>
              <a:rPr lang="en-US" dirty="0" smtClean="0"/>
              <a:t>Activate as required, not all together</a:t>
            </a:r>
          </a:p>
          <a:p>
            <a:r>
              <a:rPr lang="en-US" dirty="0" smtClean="0"/>
              <a:t>Smoke control and detection systems</a:t>
            </a:r>
          </a:p>
          <a:p>
            <a:pPr lvl="1"/>
            <a:r>
              <a:rPr lang="en-US" dirty="0" smtClean="0"/>
              <a:t>Ductwork can detect smoke for early fire detection</a:t>
            </a:r>
          </a:p>
          <a:p>
            <a:pPr lvl="1"/>
            <a:r>
              <a:rPr lang="en-US" dirty="0" smtClean="0"/>
              <a:t>Stair enclosure with smoke control (2 </a:t>
            </a:r>
            <a:r>
              <a:rPr lang="en-US" dirty="0" err="1" smtClean="0"/>
              <a:t>hrs</a:t>
            </a:r>
            <a:r>
              <a:rPr lang="en-US" dirty="0" smtClean="0"/>
              <a:t>) – importance of keeping these doors shut</a:t>
            </a:r>
          </a:p>
          <a:p>
            <a:pPr lvl="1"/>
            <a:r>
              <a:rPr lang="en-US" dirty="0" smtClean="0"/>
              <a:t>Fire floor smoke removal or exhaust</a:t>
            </a:r>
          </a:p>
          <a:p>
            <a:endParaRPr lang="en-US" dirty="0"/>
          </a:p>
          <a:p>
            <a:endParaRPr lang="en-US" dirty="0"/>
          </a:p>
        </p:txBody>
      </p:sp>
      <p:sp>
        <p:nvSpPr>
          <p:cNvPr id="4" name="Content Placeholder 2"/>
          <p:cNvSpPr txBox="1">
            <a:spLocks/>
          </p:cNvSpPr>
          <p:nvPr/>
        </p:nvSpPr>
        <p:spPr>
          <a:xfrm>
            <a:off x="6403848" y="2093976"/>
            <a:ext cx="5432552" cy="4050792"/>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r>
              <a:rPr lang="en-US" dirty="0" smtClean="0"/>
              <a:t>Fire alarm system (audio and visual)</a:t>
            </a:r>
          </a:p>
          <a:p>
            <a:pPr lvl="1"/>
            <a:r>
              <a:rPr lang="en-US" dirty="0" smtClean="0"/>
              <a:t>Activated by sprinklers, pull stations and smoke detectors</a:t>
            </a:r>
          </a:p>
          <a:p>
            <a:pPr lvl="1"/>
            <a:r>
              <a:rPr lang="en-US" dirty="0" smtClean="0"/>
              <a:t>The alarm will go off on all floors, regardless of the fire’s location</a:t>
            </a:r>
          </a:p>
          <a:p>
            <a:pPr lvl="1"/>
            <a:r>
              <a:rPr lang="en-US" dirty="0" smtClean="0"/>
              <a:t>Alarm </a:t>
            </a:r>
            <a:r>
              <a:rPr lang="en-US" dirty="0" smtClean="0"/>
              <a:t>system notified Fire Department</a:t>
            </a:r>
          </a:p>
          <a:p>
            <a:r>
              <a:rPr lang="en-US" dirty="0" smtClean="0"/>
              <a:t>Interior finishes and materials</a:t>
            </a:r>
          </a:p>
          <a:p>
            <a:r>
              <a:rPr lang="en-US" dirty="0" smtClean="0"/>
              <a:t>Fire Drill preparedness</a:t>
            </a:r>
          </a:p>
          <a:p>
            <a:pPr lvl="1"/>
            <a:r>
              <a:rPr lang="en-US" dirty="0" smtClean="0"/>
              <a:t>Know of </a:t>
            </a:r>
            <a:r>
              <a:rPr lang="en-US" dirty="0" smtClean="0"/>
              <a:t>all exits </a:t>
            </a:r>
            <a:r>
              <a:rPr lang="en-US" dirty="0" smtClean="0"/>
              <a:t>in your suite</a:t>
            </a:r>
          </a:p>
          <a:p>
            <a:pPr lvl="1"/>
            <a:r>
              <a:rPr lang="en-US" dirty="0" smtClean="0"/>
              <a:t>Remove restrictive footwear and clothing</a:t>
            </a:r>
          </a:p>
          <a:p>
            <a:pPr lvl="1"/>
            <a:r>
              <a:rPr lang="en-US" dirty="0" smtClean="0"/>
              <a:t>Feel doors prior to opening</a:t>
            </a:r>
          </a:p>
          <a:p>
            <a:endParaRPr lang="en-US" dirty="0" smtClean="0"/>
          </a:p>
          <a:p>
            <a:endParaRPr lang="en-US" dirty="0"/>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25634" t="7470" r="8273" b="2704"/>
          <a:stretch/>
        </p:blipFill>
        <p:spPr>
          <a:xfrm>
            <a:off x="403824" y="5140411"/>
            <a:ext cx="1765558" cy="1499740"/>
          </a:xfrm>
          <a:prstGeom prst="rect">
            <a:avLst/>
          </a:prstGeom>
        </p:spPr>
      </p:pic>
    </p:spTree>
    <p:extLst>
      <p:ext uri="{BB962C8B-B14F-4D97-AF65-F5344CB8AC3E}">
        <p14:creationId xmlns:p14="http://schemas.microsoft.com/office/powerpoint/2010/main" val="426520023"/>
      </p:ext>
    </p:extLst>
  </p:cSld>
  <p:clrMapOvr>
    <a:masterClrMapping/>
  </p:clrMapOvr>
  <p:transition spd="med">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Duties and Responsibilities	</a:t>
            </a:r>
            <a:endParaRPr lang="en-US" dirty="0"/>
          </a:p>
        </p:txBody>
      </p:sp>
      <p:sp>
        <p:nvSpPr>
          <p:cNvPr id="3" name="Content Placeholder 2"/>
          <p:cNvSpPr>
            <a:spLocks noGrp="1"/>
          </p:cNvSpPr>
          <p:nvPr>
            <p:ph idx="1"/>
          </p:nvPr>
        </p:nvSpPr>
        <p:spPr>
          <a:xfrm>
            <a:off x="1069848" y="2121408"/>
            <a:ext cx="10058400" cy="4126992"/>
          </a:xfrm>
        </p:spPr>
        <p:txBody>
          <a:bodyPr>
            <a:normAutofit fontScale="92500" lnSpcReduction="10000"/>
          </a:bodyPr>
          <a:lstStyle/>
          <a:p>
            <a:r>
              <a:rPr lang="en-US" dirty="0" smtClean="0"/>
              <a:t>The purpose of a Fire Warden is to assist in creating an organized and efficient evacuation in the event of a fire. </a:t>
            </a:r>
          </a:p>
          <a:p>
            <a:r>
              <a:rPr lang="en-US" dirty="0" smtClean="0"/>
              <a:t>Establish a meeting place after evacuation or have a contact to assist with a headcount</a:t>
            </a:r>
          </a:p>
          <a:p>
            <a:r>
              <a:rPr lang="en-US" dirty="0" smtClean="0"/>
              <a:t>Provide information relating to fire conditions if applicable</a:t>
            </a:r>
          </a:p>
          <a:p>
            <a:r>
              <a:rPr lang="en-US" dirty="0" smtClean="0"/>
              <a:t>Inform Fire Department of required rescues if applicable</a:t>
            </a:r>
          </a:p>
          <a:p>
            <a:r>
              <a:rPr lang="en-US" dirty="0" smtClean="0"/>
              <a:t>Large tenants may look to add the following roles: </a:t>
            </a:r>
          </a:p>
          <a:p>
            <a:pPr lvl="1"/>
            <a:r>
              <a:rPr lang="en-US" dirty="0" smtClean="0"/>
              <a:t>Searchers</a:t>
            </a:r>
          </a:p>
          <a:p>
            <a:pPr lvl="1"/>
            <a:r>
              <a:rPr lang="en-US" dirty="0" smtClean="0"/>
              <a:t>Stair Monitor</a:t>
            </a:r>
          </a:p>
          <a:p>
            <a:pPr lvl="1"/>
            <a:r>
              <a:rPr lang="en-US" dirty="0" smtClean="0"/>
              <a:t>Personal Assistants</a:t>
            </a:r>
          </a:p>
          <a:p>
            <a:pPr lvl="1"/>
            <a:r>
              <a:rPr lang="en-US" dirty="0" smtClean="0"/>
              <a:t>Communicators</a:t>
            </a:r>
          </a:p>
          <a:p>
            <a:pPr lvl="1"/>
            <a:r>
              <a:rPr lang="en-US" dirty="0" smtClean="0"/>
              <a:t>First Aid</a:t>
            </a:r>
          </a:p>
          <a:p>
            <a:r>
              <a:rPr lang="en-US" dirty="0" smtClean="0"/>
              <a:t>Understand and memorize your company’s individual fire evacuation plan, be sure to share this with any new hires and provide at least annually to all employees.</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19828" y="3385752"/>
            <a:ext cx="3285471" cy="1852184"/>
          </a:xfrm>
          <a:prstGeom prst="rect">
            <a:avLst/>
          </a:prstGeom>
        </p:spPr>
      </p:pic>
    </p:spTree>
    <p:extLst>
      <p:ext uri="{BB962C8B-B14F-4D97-AF65-F5344CB8AC3E}">
        <p14:creationId xmlns:p14="http://schemas.microsoft.com/office/powerpoint/2010/main" val="650752756"/>
      </p:ext>
    </p:extLst>
  </p:cSld>
  <p:clrMapOvr>
    <a:masterClrMapping/>
  </p:clrMapOvr>
  <p:transition spd="med">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Evacuation Procedures	</a:t>
            </a:r>
            <a:endParaRPr lang="en-US" dirty="0"/>
          </a:p>
        </p:txBody>
      </p:sp>
      <p:sp>
        <p:nvSpPr>
          <p:cNvPr id="3" name="Content Placeholder 2"/>
          <p:cNvSpPr>
            <a:spLocks noGrp="1"/>
          </p:cNvSpPr>
          <p:nvPr>
            <p:ph idx="1"/>
          </p:nvPr>
        </p:nvSpPr>
        <p:spPr>
          <a:xfrm>
            <a:off x="1069848" y="1796143"/>
            <a:ext cx="10058400" cy="4425043"/>
          </a:xfrm>
        </p:spPr>
        <p:txBody>
          <a:bodyPr>
            <a:normAutofit lnSpcReduction="10000"/>
          </a:bodyPr>
          <a:lstStyle/>
          <a:p>
            <a:r>
              <a:rPr lang="en-US" dirty="0" smtClean="0"/>
              <a:t>The Fire Warden should exhibit a concern for others and take an assertive attitude to lead their company safely out of the building. </a:t>
            </a:r>
          </a:p>
          <a:p>
            <a:r>
              <a:rPr lang="en-US" dirty="0" smtClean="0"/>
              <a:t>In the event of a fire, all employees should stop what they are doing and head towards the nearest exit</a:t>
            </a:r>
          </a:p>
          <a:p>
            <a:pPr lvl="1"/>
            <a:r>
              <a:rPr lang="en-US" dirty="0" smtClean="0"/>
              <a:t>An evacuation plan should be in place for your office, defining the fastest route to the nearest stairwell</a:t>
            </a:r>
          </a:p>
          <a:p>
            <a:pPr lvl="1"/>
            <a:r>
              <a:rPr lang="en-US" dirty="0" smtClean="0"/>
              <a:t>5215 Old Orchard Road contains two stairwells, one on the west side and one on the east side of the building. Take a minute one day to locate these entrances and the proximity to the exits of your suite.</a:t>
            </a:r>
          </a:p>
          <a:p>
            <a:r>
              <a:rPr lang="en-US" dirty="0" smtClean="0"/>
              <a:t>Employees should remove high-heels or any restrictive items when evacuating</a:t>
            </a:r>
          </a:p>
          <a:p>
            <a:r>
              <a:rPr lang="en-US" dirty="0" smtClean="0"/>
              <a:t>Remind employees to stay on the LEFT side of the staircase so those in the handicap assistance area do not get trampled and the Fire Department can access them on their way up the stairs. </a:t>
            </a:r>
          </a:p>
          <a:p>
            <a:r>
              <a:rPr lang="en-US" dirty="0" smtClean="0"/>
              <a:t>Do NOT take the elevators during an evacuation</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32676" b="10978"/>
          <a:stretch/>
        </p:blipFill>
        <p:spPr>
          <a:xfrm>
            <a:off x="8894347" y="281456"/>
            <a:ext cx="3017568" cy="1275213"/>
          </a:xfrm>
          <a:prstGeom prst="rect">
            <a:avLst/>
          </a:prstGeom>
        </p:spPr>
      </p:pic>
    </p:spTree>
    <p:extLst>
      <p:ext uri="{BB962C8B-B14F-4D97-AF65-F5344CB8AC3E}">
        <p14:creationId xmlns:p14="http://schemas.microsoft.com/office/powerpoint/2010/main" val="4267050859"/>
      </p:ext>
    </p:extLst>
  </p:cSld>
  <p:clrMapOvr>
    <a:masterClrMapping/>
  </p:clrMapOvr>
  <p:transition spd="med">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2"/>
          <a:stretch>
            <a:fillRect/>
          </a:stretch>
        </p:blipFill>
        <p:spPr>
          <a:xfrm>
            <a:off x="2828925" y="571500"/>
            <a:ext cx="6534150" cy="5715000"/>
          </a:xfrm>
          <a:prstGeom prst="rect">
            <a:avLst/>
          </a:prstGeom>
        </p:spPr>
      </p:pic>
      <p:sp>
        <p:nvSpPr>
          <p:cNvPr id="5" name="Rectangle 4"/>
          <p:cNvSpPr/>
          <p:nvPr/>
        </p:nvSpPr>
        <p:spPr>
          <a:xfrm rot="20848338">
            <a:off x="3686584" y="632844"/>
            <a:ext cx="1316969" cy="5645110"/>
          </a:xfrm>
          <a:prstGeom prst="rect">
            <a:avLst/>
          </a:prstGeom>
          <a:solidFill>
            <a:srgbClr val="FFFF00">
              <a:alpha val="4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rot="20848338">
            <a:off x="7870846" y="346961"/>
            <a:ext cx="755862" cy="938172"/>
          </a:xfrm>
          <a:prstGeom prst="rect">
            <a:avLst/>
          </a:prstGeom>
          <a:solidFill>
            <a:srgbClr val="FFFF00">
              <a:alpha val="4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flipH="1">
            <a:off x="5670712" y="2645229"/>
            <a:ext cx="909703" cy="489857"/>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5180565" y="3210470"/>
            <a:ext cx="490148" cy="2292259"/>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4345068" y="2199491"/>
            <a:ext cx="1349865" cy="212921"/>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7578162" y="963386"/>
            <a:ext cx="504481" cy="725389"/>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573628" y="1502310"/>
            <a:ext cx="2286000" cy="3416320"/>
          </a:xfrm>
          <a:prstGeom prst="rect">
            <a:avLst/>
          </a:prstGeom>
          <a:noFill/>
        </p:spPr>
        <p:txBody>
          <a:bodyPr wrap="square" rtlCol="0">
            <a:spAutoFit/>
          </a:bodyPr>
          <a:lstStyle/>
          <a:p>
            <a:r>
              <a:rPr lang="en-US" dirty="0" smtClean="0"/>
              <a:t>Everyone should evacuate to the yellow zones on the map. Notice: these evacuation areas are clear of the entrance road. </a:t>
            </a:r>
          </a:p>
          <a:p>
            <a:endParaRPr lang="en-US" dirty="0"/>
          </a:p>
          <a:p>
            <a:r>
              <a:rPr lang="en-US" dirty="0" smtClean="0"/>
              <a:t>The building has 5 exits on the first floor, marked with the blue stars. </a:t>
            </a:r>
            <a:endParaRPr lang="en-US" dirty="0"/>
          </a:p>
        </p:txBody>
      </p:sp>
      <p:cxnSp>
        <p:nvCxnSpPr>
          <p:cNvPr id="11" name="Straight Arrow Connector 10"/>
          <p:cNvCxnSpPr/>
          <p:nvPr/>
        </p:nvCxnSpPr>
        <p:spPr>
          <a:xfrm flipH="1">
            <a:off x="6746789" y="2440714"/>
            <a:ext cx="591509" cy="204515"/>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sp>
        <p:nvSpPr>
          <p:cNvPr id="4" name="5-Point Star 3"/>
          <p:cNvSpPr/>
          <p:nvPr/>
        </p:nvSpPr>
        <p:spPr>
          <a:xfrm>
            <a:off x="5736872" y="2088280"/>
            <a:ext cx="199240" cy="217659"/>
          </a:xfrm>
          <a:prstGeom prst="star5">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5-Point Star 12"/>
          <p:cNvSpPr/>
          <p:nvPr/>
        </p:nvSpPr>
        <p:spPr>
          <a:xfrm>
            <a:off x="6390247" y="2561941"/>
            <a:ext cx="199240" cy="217659"/>
          </a:xfrm>
          <a:prstGeom prst="star5">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5-Point Star 13"/>
          <p:cNvSpPr/>
          <p:nvPr/>
        </p:nvSpPr>
        <p:spPr>
          <a:xfrm>
            <a:off x="7180373" y="2373628"/>
            <a:ext cx="199240" cy="217659"/>
          </a:xfrm>
          <a:prstGeom prst="star5">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5-Point Star 14"/>
          <p:cNvSpPr/>
          <p:nvPr/>
        </p:nvSpPr>
        <p:spPr>
          <a:xfrm>
            <a:off x="7338298" y="1593220"/>
            <a:ext cx="199240" cy="217659"/>
          </a:xfrm>
          <a:prstGeom prst="star5">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5-Point Star 15"/>
          <p:cNvSpPr/>
          <p:nvPr/>
        </p:nvSpPr>
        <p:spPr>
          <a:xfrm>
            <a:off x="7458230" y="1765765"/>
            <a:ext cx="199240" cy="217659"/>
          </a:xfrm>
          <a:prstGeom prst="star5">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78530839"/>
      </p:ext>
    </p:extLst>
  </p:cSld>
  <p:clrMapOvr>
    <a:masterClrMapping/>
  </p:clrMapOvr>
  <p:transition spd="med">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Handicap evacuation</a:t>
            </a:r>
            <a:endParaRPr lang="en-US" dirty="0"/>
          </a:p>
        </p:txBody>
      </p:sp>
      <p:sp>
        <p:nvSpPr>
          <p:cNvPr id="3" name="Content Placeholder 2"/>
          <p:cNvSpPr>
            <a:spLocks noGrp="1"/>
          </p:cNvSpPr>
          <p:nvPr>
            <p:ph idx="1"/>
          </p:nvPr>
        </p:nvSpPr>
        <p:spPr/>
        <p:txBody>
          <a:bodyPr/>
          <a:lstStyle/>
          <a:p>
            <a:r>
              <a:rPr lang="en-US" dirty="0" smtClean="0"/>
              <a:t>Those with disabilities should wait for assistance on the stairway platform, tucked in the corner towards the wall. The stairwells are fire proof for two hours and protect these individuals until help comes.</a:t>
            </a:r>
          </a:p>
          <a:p>
            <a:r>
              <a:rPr lang="en-US" dirty="0" smtClean="0"/>
              <a:t>The Fire Department will search all stairways to rescue these individuals.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12799" y="3799702"/>
            <a:ext cx="2372498" cy="2372498"/>
          </a:xfrm>
          <a:prstGeom prst="rect">
            <a:avLst/>
          </a:prstGeom>
        </p:spPr>
      </p:pic>
    </p:spTree>
    <p:extLst>
      <p:ext uri="{BB962C8B-B14F-4D97-AF65-F5344CB8AC3E}">
        <p14:creationId xmlns:p14="http://schemas.microsoft.com/office/powerpoint/2010/main" val="2697175009"/>
      </p:ext>
    </p:extLst>
  </p:cSld>
  <p:clrMapOvr>
    <a:masterClrMapping/>
  </p:clrMapOvr>
  <p:transition spd="med">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Post-Evacuation</a:t>
            </a:r>
            <a:endParaRPr lang="en-US" dirty="0"/>
          </a:p>
        </p:txBody>
      </p:sp>
      <p:sp>
        <p:nvSpPr>
          <p:cNvPr id="3" name="Content Placeholder 2"/>
          <p:cNvSpPr>
            <a:spLocks noGrp="1"/>
          </p:cNvSpPr>
          <p:nvPr>
            <p:ph idx="1"/>
          </p:nvPr>
        </p:nvSpPr>
        <p:spPr/>
        <p:txBody>
          <a:bodyPr/>
          <a:lstStyle/>
          <a:p>
            <a:r>
              <a:rPr lang="en-US" dirty="0" smtClean="0"/>
              <a:t>If you know of any handicap or trapped employees waiting for assistance, make this known to the Fire Department.</a:t>
            </a:r>
          </a:p>
          <a:p>
            <a:r>
              <a:rPr lang="en-US" dirty="0" smtClean="0"/>
              <a:t>Fire Wardens should direct employees as far away from the building</a:t>
            </a:r>
          </a:p>
          <a:p>
            <a:pPr lvl="1"/>
            <a:r>
              <a:rPr lang="en-US" dirty="0" smtClean="0"/>
              <a:t>This helps to keep room for others who are evacuating and stay clear of emergency vehicles coming down the driveway</a:t>
            </a:r>
          </a:p>
          <a:p>
            <a:r>
              <a:rPr lang="en-US" dirty="0" smtClean="0"/>
              <a:t>Take a head-count of your employees. If your office is large enough where employees utilize multiple exits, include a roll-call method as part of your office’s emergency plan</a:t>
            </a:r>
          </a:p>
          <a:p>
            <a:r>
              <a:rPr lang="en-US" dirty="0" smtClean="0"/>
              <a:t>Employees should wait outside until notice is given by the Fire Department or Management office that it is safe to re-enter the building</a:t>
            </a:r>
          </a:p>
        </p:txBody>
      </p:sp>
      <p:pic>
        <p:nvPicPr>
          <p:cNvPr id="4" name="Picture 3"/>
          <p:cNvPicPr>
            <a:picLocks noChangeAspect="1"/>
          </p:cNvPicPr>
          <p:nvPr/>
        </p:nvPicPr>
        <p:blipFill>
          <a:blip r:embed="rId2" cstate="print">
            <a:extLst>
              <a:ext uri="{BEBA8EAE-BF5A-486C-A8C5-ECC9F3942E4B}">
                <a14:imgProps xmlns:a14="http://schemas.microsoft.com/office/drawing/2010/main">
                  <a14:imgLayer r:embed="rId3">
                    <a14:imgEffect>
                      <a14:backgroundRemoval t="875" b="100000" l="0" r="100000">
                        <a14:backgroundMark x1="14565" y1="10625" x2="14565" y2="10625"/>
                      </a14:backgroundRemoval>
                    </a14:imgEffect>
                  </a14:imgLayer>
                </a14:imgProps>
              </a:ext>
              <a:ext uri="{28A0092B-C50C-407E-A947-70E740481C1C}">
                <a14:useLocalDpi xmlns:a14="http://schemas.microsoft.com/office/drawing/2010/main" val="0"/>
              </a:ext>
            </a:extLst>
          </a:blip>
          <a:stretch>
            <a:fillRect/>
          </a:stretch>
        </p:blipFill>
        <p:spPr>
          <a:xfrm>
            <a:off x="8074558" y="5251621"/>
            <a:ext cx="893480" cy="1397426"/>
          </a:xfrm>
          <a:prstGeom prst="rect">
            <a:avLst/>
          </a:prstGeom>
        </p:spPr>
      </p:pic>
    </p:spTree>
    <p:extLst>
      <p:ext uri="{BB962C8B-B14F-4D97-AF65-F5344CB8AC3E}">
        <p14:creationId xmlns:p14="http://schemas.microsoft.com/office/powerpoint/2010/main" val="3951350178"/>
      </p:ext>
    </p:extLst>
  </p:cSld>
  <p:clrMapOvr>
    <a:masterClrMapping/>
  </p:clrMapOvr>
  <p:transition spd="med">
    <p:pull/>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TM03090434[[fn=Wood Type]]</Template>
  <TotalTime>660</TotalTime>
  <Words>723</Words>
  <Application>Microsoft Office PowerPoint</Application>
  <PresentationFormat>Widescreen</PresentationFormat>
  <Paragraphs>71</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Calibri</vt:lpstr>
      <vt:lpstr>Rockwell</vt:lpstr>
      <vt:lpstr>Rockwell Condensed</vt:lpstr>
      <vt:lpstr>Wingdings</vt:lpstr>
      <vt:lpstr>Wood Type</vt:lpstr>
      <vt:lpstr>5215 Fire Warden Training</vt:lpstr>
      <vt:lpstr>Fire Warden Training Topics:</vt:lpstr>
      <vt:lpstr>Importance of Fire Safety Training</vt:lpstr>
      <vt:lpstr>Building safety Features</vt:lpstr>
      <vt:lpstr>Duties and Responsibilities </vt:lpstr>
      <vt:lpstr>Evacuation Procedures </vt:lpstr>
      <vt:lpstr>PowerPoint Presentation</vt:lpstr>
      <vt:lpstr>Handicap evacuation</vt:lpstr>
      <vt:lpstr>Post-Evacuation</vt:lpstr>
      <vt:lpstr>Phone Numbers</vt:lpstr>
      <vt:lpstr>Questions?</vt:lpstr>
    </vt:vector>
  </TitlesOfParts>
  <Company>Charrmm'd Foundation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5215 Fire Warden Training</dc:title>
  <dc:creator>Nicole Papazian</dc:creator>
  <cp:lastModifiedBy>Nicole Papazian</cp:lastModifiedBy>
  <cp:revision>25</cp:revision>
  <cp:lastPrinted>2018-08-22T17:33:12Z</cp:lastPrinted>
  <dcterms:created xsi:type="dcterms:W3CDTF">2018-08-07T15:46:27Z</dcterms:created>
  <dcterms:modified xsi:type="dcterms:W3CDTF">2018-08-23T15:49:02Z</dcterms:modified>
</cp:coreProperties>
</file>